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1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B1A11-9073-4191-8233-8A41331CAD86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8D7563-10BE-4784-AA91-060612327A1A}">
      <dgm:prSet phldrT="[Text]" custT="1"/>
      <dgm:spPr>
        <a:xfrm>
          <a:off x="355599" y="2412865"/>
          <a:ext cx="6290157" cy="767520"/>
        </a:xfrm>
        <a:prstGeom prst="roundRect">
          <a:avLst/>
        </a:prstGeom>
      </dgm:spPr>
      <dgm:t>
        <a:bodyPr/>
        <a:lstStyle/>
        <a:p>
          <a:r>
            <a:rPr lang="en-US" sz="3600" smtClean="0">
              <a:latin typeface="Tw Cen MT" panose="020B0602020104020603"/>
              <a:ea typeface="+mn-ea"/>
              <a:cs typeface="+mn-cs"/>
            </a:rPr>
            <a:t>Md Sharif Hossain - 1712336642</a:t>
          </a:r>
          <a:endParaRPr lang="en-US" sz="3600" dirty="0">
            <a:latin typeface="Tw Cen MT" panose="020B0602020104020603"/>
            <a:ea typeface="+mn-ea"/>
            <a:cs typeface="+mn-cs"/>
          </a:endParaRPr>
        </a:p>
      </dgm:t>
    </dgm:pt>
    <dgm:pt modelId="{08AA4119-2AF3-4816-BD50-9CC1F364C996}" type="parTrans" cxnId="{B1430A34-DE41-405E-B39A-844571F138D4}">
      <dgm:prSet/>
      <dgm:spPr/>
      <dgm:t>
        <a:bodyPr/>
        <a:lstStyle/>
        <a:p>
          <a:endParaRPr lang="en-US"/>
        </a:p>
      </dgm:t>
    </dgm:pt>
    <dgm:pt modelId="{D4270AFC-C4B1-407F-A3AF-BDF8F560CB3F}" type="sibTrans" cxnId="{B1430A34-DE41-405E-B39A-844571F138D4}">
      <dgm:prSet/>
      <dgm:spPr/>
      <dgm:t>
        <a:bodyPr/>
        <a:lstStyle/>
        <a:p>
          <a:endParaRPr lang="en-US"/>
        </a:p>
      </dgm:t>
    </dgm:pt>
    <dgm:pt modelId="{E388C618-6A75-40D3-8F7E-2F8B8399BD0B}" type="pres">
      <dgm:prSet presAssocID="{3C4B1A11-9073-4191-8233-8A41331CAD8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7FEC69-BB0E-4087-A96D-17BA43F4A108}" type="pres">
      <dgm:prSet presAssocID="{058D7563-10BE-4784-AA91-060612327A1A}" presName="parentLin" presStyleCnt="0"/>
      <dgm:spPr/>
      <dgm:t>
        <a:bodyPr/>
        <a:lstStyle/>
        <a:p>
          <a:endParaRPr lang="en-US"/>
        </a:p>
      </dgm:t>
    </dgm:pt>
    <dgm:pt modelId="{9D3279AB-CA86-45F2-A45D-EDAAE3085FF5}" type="pres">
      <dgm:prSet presAssocID="{058D7563-10BE-4784-AA91-060612327A1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545EA30-3CE4-4CD1-A5EB-E6D65DB2BDE5}" type="pres">
      <dgm:prSet presAssocID="{058D7563-10BE-4784-AA91-060612327A1A}" presName="parentText" presStyleLbl="node1" presStyleIdx="0" presStyleCnt="1" custScaleX="1263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72005-0C1E-4493-BC0A-53F027524CE7}" type="pres">
      <dgm:prSet presAssocID="{058D7563-10BE-4784-AA91-060612327A1A}" presName="negativeSpace" presStyleCnt="0"/>
      <dgm:spPr/>
      <dgm:t>
        <a:bodyPr/>
        <a:lstStyle/>
        <a:p>
          <a:endParaRPr lang="en-US"/>
        </a:p>
      </dgm:t>
    </dgm:pt>
    <dgm:pt modelId="{D22C6B28-5381-4D19-99B5-3DBE67CD0A6F}" type="pres">
      <dgm:prSet presAssocID="{058D7563-10BE-4784-AA91-060612327A1A}" presName="childText" presStyleLbl="conFgAcc1" presStyleIdx="0" presStyleCnt="1">
        <dgm:presLayoutVars>
          <dgm:bulletEnabled val="1"/>
        </dgm:presLayoutVars>
      </dgm:prSet>
      <dgm:spPr>
        <a:xfrm>
          <a:off x="0" y="2796625"/>
          <a:ext cx="7111999" cy="655200"/>
        </a:xfrm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D0750CBA-66FB-47DC-9D76-503BC80D28E0}" type="presOf" srcId="{058D7563-10BE-4784-AA91-060612327A1A}" destId="{F545EA30-3CE4-4CD1-A5EB-E6D65DB2BDE5}" srcOrd="1" destOrd="0" presId="urn:microsoft.com/office/officeart/2005/8/layout/list1"/>
    <dgm:cxn modelId="{B1430A34-DE41-405E-B39A-844571F138D4}" srcId="{3C4B1A11-9073-4191-8233-8A41331CAD86}" destId="{058D7563-10BE-4784-AA91-060612327A1A}" srcOrd="0" destOrd="0" parTransId="{08AA4119-2AF3-4816-BD50-9CC1F364C996}" sibTransId="{D4270AFC-C4B1-407F-A3AF-BDF8F560CB3F}"/>
    <dgm:cxn modelId="{2017FE44-F732-4230-BAFE-C8FD0DBA11D6}" type="presOf" srcId="{3C4B1A11-9073-4191-8233-8A41331CAD86}" destId="{E388C618-6A75-40D3-8F7E-2F8B8399BD0B}" srcOrd="0" destOrd="0" presId="urn:microsoft.com/office/officeart/2005/8/layout/list1"/>
    <dgm:cxn modelId="{97A4C546-6F42-4194-ACD0-BC7A51423073}" type="presOf" srcId="{058D7563-10BE-4784-AA91-060612327A1A}" destId="{9D3279AB-CA86-45F2-A45D-EDAAE3085FF5}" srcOrd="0" destOrd="0" presId="urn:microsoft.com/office/officeart/2005/8/layout/list1"/>
    <dgm:cxn modelId="{15178A09-711A-4E5B-8B6F-28353349B148}" type="presParOf" srcId="{E388C618-6A75-40D3-8F7E-2F8B8399BD0B}" destId="{807FEC69-BB0E-4087-A96D-17BA43F4A108}" srcOrd="0" destOrd="0" presId="urn:microsoft.com/office/officeart/2005/8/layout/list1"/>
    <dgm:cxn modelId="{E35BFBF6-AF85-41FF-A6FD-359ECEAEDE51}" type="presParOf" srcId="{807FEC69-BB0E-4087-A96D-17BA43F4A108}" destId="{9D3279AB-CA86-45F2-A45D-EDAAE3085FF5}" srcOrd="0" destOrd="0" presId="urn:microsoft.com/office/officeart/2005/8/layout/list1"/>
    <dgm:cxn modelId="{D297D9D9-E8D5-46CC-BDEF-CEE5E2A0A1CB}" type="presParOf" srcId="{807FEC69-BB0E-4087-A96D-17BA43F4A108}" destId="{F545EA30-3CE4-4CD1-A5EB-E6D65DB2BDE5}" srcOrd="1" destOrd="0" presId="urn:microsoft.com/office/officeart/2005/8/layout/list1"/>
    <dgm:cxn modelId="{2CCB8204-F281-421F-B1E1-DFB74EE18EB2}" type="presParOf" srcId="{E388C618-6A75-40D3-8F7E-2F8B8399BD0B}" destId="{67572005-0C1E-4493-BC0A-53F027524CE7}" srcOrd="1" destOrd="0" presId="urn:microsoft.com/office/officeart/2005/8/layout/list1"/>
    <dgm:cxn modelId="{2CF59661-8939-4411-BADA-BF9D9DD8CE63}" type="presParOf" srcId="{E388C618-6A75-40D3-8F7E-2F8B8399BD0B}" destId="{D22C6B28-5381-4D19-99B5-3DBE67CD0A6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E49A29-348B-4FF7-B57A-2BA5D2293FA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43BADDE-E0FD-4FAA-92FA-EC665AAAA23E}">
      <dgm:prSet phldrT="[Text]"/>
      <dgm:spPr>
        <a:xfrm>
          <a:off x="1793895" y="2708909"/>
          <a:ext cx="2059893" cy="1144385"/>
        </a:xfrm>
        <a:prstGeom prst="roundRect">
          <a:avLst>
            <a:gd name="adj" fmla="val 1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b="1" dirty="0" smtClean="0">
              <a:solidFill>
                <a:srgbClr val="00B050"/>
              </a:solidFill>
              <a:latin typeface="Calibri" panose="020F0502020204030204"/>
              <a:ea typeface="+mn-ea"/>
              <a:cs typeface="+mn-cs"/>
            </a:rPr>
            <a:t>Right</a:t>
          </a:r>
          <a:endParaRPr lang="en-US" b="1" dirty="0">
            <a:solidFill>
              <a:srgbClr val="00B050"/>
            </a:solidFill>
            <a:latin typeface="Calibri" panose="020F0502020204030204"/>
            <a:ea typeface="+mn-ea"/>
            <a:cs typeface="+mn-cs"/>
          </a:endParaRPr>
        </a:p>
      </dgm:t>
    </dgm:pt>
    <dgm:pt modelId="{C55C43A6-7B2E-4DF4-A75C-43BF4124C11A}" type="parTrans" cxnId="{E070B136-04BB-4AB6-8331-7D3D1AD510E1}">
      <dgm:prSet/>
      <dgm:spPr/>
      <dgm:t>
        <a:bodyPr/>
        <a:lstStyle/>
        <a:p>
          <a:endParaRPr lang="en-US"/>
        </a:p>
      </dgm:t>
    </dgm:pt>
    <dgm:pt modelId="{E52356CE-1B52-4BDB-9657-A92FBAFB3ED2}" type="sibTrans" cxnId="{E070B136-04BB-4AB6-8331-7D3D1AD510E1}">
      <dgm:prSet/>
      <dgm:spPr/>
      <dgm:t>
        <a:bodyPr/>
        <a:lstStyle/>
        <a:p>
          <a:endParaRPr lang="en-US"/>
        </a:p>
      </dgm:t>
    </dgm:pt>
    <dgm:pt modelId="{0337E31F-CE9B-4BDA-88CF-B5324A4D19CC}">
      <dgm:prSet phldrT="[Text]"/>
      <dgm:spPr>
        <a:xfrm>
          <a:off x="5794300" y="3514258"/>
          <a:ext cx="2059893" cy="1144385"/>
        </a:xfrm>
        <a:prstGeom prst="roundRect">
          <a:avLst>
            <a:gd name="adj" fmla="val 10000"/>
          </a:avLst>
        </a:prstGeom>
        <a:solidFill>
          <a:srgbClr val="A5A5A5">
            <a:tint val="40000"/>
            <a:alpha val="90000"/>
            <a:hueOff val="676380"/>
            <a:satOff val="33333"/>
            <a:lumOff val="593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676380"/>
              <a:satOff val="33333"/>
              <a:lumOff val="593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b="1" dirty="0" smtClean="0">
              <a:solidFill>
                <a:srgbClr val="FF0000"/>
              </a:solidFill>
              <a:latin typeface="Calibri" panose="020F0502020204030204"/>
              <a:ea typeface="+mn-ea"/>
              <a:cs typeface="+mn-cs"/>
            </a:rPr>
            <a:t>Wrong</a:t>
          </a:r>
          <a:endParaRPr lang="en-US" b="1" dirty="0">
            <a:solidFill>
              <a:srgbClr val="FF0000"/>
            </a:solidFill>
            <a:latin typeface="Calibri" panose="020F0502020204030204"/>
            <a:ea typeface="+mn-ea"/>
            <a:cs typeface="+mn-cs"/>
          </a:endParaRPr>
        </a:p>
      </dgm:t>
    </dgm:pt>
    <dgm:pt modelId="{12D54522-BE82-42B5-A8FC-C4BFC2982F2D}" type="parTrans" cxnId="{77643927-CC12-40E3-9EC1-3C3C9753812A}">
      <dgm:prSet/>
      <dgm:spPr/>
      <dgm:t>
        <a:bodyPr/>
        <a:lstStyle/>
        <a:p>
          <a:endParaRPr lang="en-US"/>
        </a:p>
      </dgm:t>
    </dgm:pt>
    <dgm:pt modelId="{9CBC0715-BEBD-4134-AF9F-98715CF3EBA8}" type="sibTrans" cxnId="{77643927-CC12-40E3-9EC1-3C3C9753812A}">
      <dgm:prSet/>
      <dgm:spPr/>
      <dgm:t>
        <a:bodyPr/>
        <a:lstStyle/>
        <a:p>
          <a:endParaRPr lang="en-US"/>
        </a:p>
      </dgm:t>
    </dgm:pt>
    <dgm:pt modelId="{25B0DF92-D4DF-40AA-B19E-507AA3089932}" type="pres">
      <dgm:prSet presAssocID="{6AE49A29-348B-4FF7-B57A-2BA5D2293FA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51DC0BB8-DFFC-4A83-AA99-CE7819EFE681}" type="pres">
      <dgm:prSet presAssocID="{6AE49A29-348B-4FF7-B57A-2BA5D2293FAA}" presName="dummyMaxCanvas" presStyleCnt="0"/>
      <dgm:spPr/>
    </dgm:pt>
    <dgm:pt modelId="{6FBAB811-F37A-4A63-B433-1548BEC8D8D0}" type="pres">
      <dgm:prSet presAssocID="{6AE49A29-348B-4FF7-B57A-2BA5D2293FAA}" presName="parentComposite" presStyleCnt="0"/>
      <dgm:spPr/>
    </dgm:pt>
    <dgm:pt modelId="{B9E03A53-23FF-494E-ACC3-38513922A651}" type="pres">
      <dgm:prSet presAssocID="{6AE49A29-348B-4FF7-B57A-2BA5D2293FAA}" presName="parent1" presStyleLbl="alignAccFollowNode1" presStyleIdx="0" presStyleCnt="4" custLinFactY="100000" custLinFactNeighborX="-32877" custLinFactNeighborY="136713">
        <dgm:presLayoutVars>
          <dgm:chMax val="4"/>
        </dgm:presLayoutVars>
      </dgm:prSet>
      <dgm:spPr/>
    </dgm:pt>
    <dgm:pt modelId="{E2860351-BF9A-4567-9E57-7CA3DE82DCFB}" type="pres">
      <dgm:prSet presAssocID="{6AE49A29-348B-4FF7-B57A-2BA5D2293FAA}" presName="parent2" presStyleLbl="alignAccFollowNode1" presStyleIdx="1" presStyleCnt="4" custLinFactY="107087" custLinFactNeighborX="16883" custLinFactNeighborY="200000">
        <dgm:presLayoutVars>
          <dgm:chMax val="4"/>
        </dgm:presLayoutVars>
      </dgm:prSet>
      <dgm:spPr/>
    </dgm:pt>
    <dgm:pt modelId="{42838FBD-13AA-4974-BB58-C3F1038929FF}" type="pres">
      <dgm:prSet presAssocID="{6AE49A29-348B-4FF7-B57A-2BA5D2293FAA}" presName="childrenComposite" presStyleCnt="0"/>
      <dgm:spPr/>
    </dgm:pt>
    <dgm:pt modelId="{A17C03FB-C471-418E-95CA-DCC8918B87EE}" type="pres">
      <dgm:prSet presAssocID="{6AE49A29-348B-4FF7-B57A-2BA5D2293FAA}" presName="dummyMaxCanvas_ChildArea" presStyleCnt="0"/>
      <dgm:spPr/>
    </dgm:pt>
    <dgm:pt modelId="{A0409F7C-09DE-47CB-8963-D8657603F883}" type="pres">
      <dgm:prSet presAssocID="{6AE49A29-348B-4FF7-B57A-2BA5D2293FAA}" presName="fulcrum" presStyleLbl="alignAccFollowNode1" presStyleIdx="2" presStyleCnt="4"/>
      <dgm:spPr>
        <a:xfrm>
          <a:off x="4559629" y="4863637"/>
          <a:ext cx="858289" cy="858289"/>
        </a:xfrm>
        <a:prstGeom prst="triangle">
          <a:avLst/>
        </a:prstGeom>
        <a:solidFill>
          <a:srgbClr val="A5A5A5">
            <a:tint val="40000"/>
            <a:alpha val="90000"/>
            <a:hueOff val="1352761"/>
            <a:satOff val="66667"/>
            <a:lumOff val="1186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1352761"/>
              <a:satOff val="66667"/>
              <a:lumOff val="1186"/>
              <a:alphaOff val="0"/>
            </a:srgbClr>
          </a:solidFill>
          <a:prstDash val="solid"/>
          <a:miter lim="800000"/>
        </a:ln>
        <a:effectLst/>
      </dgm:spPr>
    </dgm:pt>
    <dgm:pt modelId="{D1CE8503-D7B0-4495-9462-AA62BB19B704}" type="pres">
      <dgm:prSet presAssocID="{6AE49A29-348B-4FF7-B57A-2BA5D2293FAA}" presName="balance_00" presStyleLbl="alignAccFollowNode1" presStyleIdx="3" presStyleCnt="4" custAng="713134">
        <dgm:presLayoutVars>
          <dgm:bulletEnabled val="1"/>
        </dgm:presLayoutVars>
      </dgm:prSet>
      <dgm:spPr>
        <a:xfrm rot="713134">
          <a:off x="2413907" y="4504300"/>
          <a:ext cx="5149734" cy="347893"/>
        </a:xfrm>
        <a:prstGeom prst="rect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6A9625B4-1520-4121-95ED-5F89A6AF684E}" type="presOf" srcId="{6AE49A29-348B-4FF7-B57A-2BA5D2293FAA}" destId="{25B0DF92-D4DF-40AA-B19E-507AA3089932}" srcOrd="0" destOrd="0" presId="urn:microsoft.com/office/officeart/2005/8/layout/balance1"/>
    <dgm:cxn modelId="{1503DB91-8451-4F74-8351-6AAC22CE58E5}" type="presOf" srcId="{0337E31F-CE9B-4BDA-88CF-B5324A4D19CC}" destId="{E2860351-BF9A-4567-9E57-7CA3DE82DCFB}" srcOrd="0" destOrd="0" presId="urn:microsoft.com/office/officeart/2005/8/layout/balance1"/>
    <dgm:cxn modelId="{E070B136-04BB-4AB6-8331-7D3D1AD510E1}" srcId="{6AE49A29-348B-4FF7-B57A-2BA5D2293FAA}" destId="{B43BADDE-E0FD-4FAA-92FA-EC665AAAA23E}" srcOrd="0" destOrd="0" parTransId="{C55C43A6-7B2E-4DF4-A75C-43BF4124C11A}" sibTransId="{E52356CE-1B52-4BDB-9657-A92FBAFB3ED2}"/>
    <dgm:cxn modelId="{77643927-CC12-40E3-9EC1-3C3C9753812A}" srcId="{6AE49A29-348B-4FF7-B57A-2BA5D2293FAA}" destId="{0337E31F-CE9B-4BDA-88CF-B5324A4D19CC}" srcOrd="1" destOrd="0" parTransId="{12D54522-BE82-42B5-A8FC-C4BFC2982F2D}" sibTransId="{9CBC0715-BEBD-4134-AF9F-98715CF3EBA8}"/>
    <dgm:cxn modelId="{661C46DB-195F-44B9-B697-73C4C6BABD03}" type="presOf" srcId="{B43BADDE-E0FD-4FAA-92FA-EC665AAAA23E}" destId="{B9E03A53-23FF-494E-ACC3-38513922A651}" srcOrd="0" destOrd="0" presId="urn:microsoft.com/office/officeart/2005/8/layout/balance1"/>
    <dgm:cxn modelId="{C90BDCD1-3F5B-40C5-8A73-6008D389E221}" type="presParOf" srcId="{25B0DF92-D4DF-40AA-B19E-507AA3089932}" destId="{51DC0BB8-DFFC-4A83-AA99-CE7819EFE681}" srcOrd="0" destOrd="0" presId="urn:microsoft.com/office/officeart/2005/8/layout/balance1"/>
    <dgm:cxn modelId="{C4267B16-0A5D-4C8C-AC94-0F355A47540E}" type="presParOf" srcId="{25B0DF92-D4DF-40AA-B19E-507AA3089932}" destId="{6FBAB811-F37A-4A63-B433-1548BEC8D8D0}" srcOrd="1" destOrd="0" presId="urn:microsoft.com/office/officeart/2005/8/layout/balance1"/>
    <dgm:cxn modelId="{5066BE77-BB4A-4C1D-A680-B6C245F6B780}" type="presParOf" srcId="{6FBAB811-F37A-4A63-B433-1548BEC8D8D0}" destId="{B9E03A53-23FF-494E-ACC3-38513922A651}" srcOrd="0" destOrd="0" presId="urn:microsoft.com/office/officeart/2005/8/layout/balance1"/>
    <dgm:cxn modelId="{0AD77AC2-9E37-4DD7-93FE-5C5B8ED2FBCC}" type="presParOf" srcId="{6FBAB811-F37A-4A63-B433-1548BEC8D8D0}" destId="{E2860351-BF9A-4567-9E57-7CA3DE82DCFB}" srcOrd="1" destOrd="0" presId="urn:microsoft.com/office/officeart/2005/8/layout/balance1"/>
    <dgm:cxn modelId="{9C84BE75-37D7-495F-8B1E-973860D3556A}" type="presParOf" srcId="{25B0DF92-D4DF-40AA-B19E-507AA3089932}" destId="{42838FBD-13AA-4974-BB58-C3F1038929FF}" srcOrd="2" destOrd="0" presId="urn:microsoft.com/office/officeart/2005/8/layout/balance1"/>
    <dgm:cxn modelId="{5EFCAF55-19AE-48DE-BC31-540196991B92}" type="presParOf" srcId="{42838FBD-13AA-4974-BB58-C3F1038929FF}" destId="{A17C03FB-C471-418E-95CA-DCC8918B87EE}" srcOrd="0" destOrd="0" presId="urn:microsoft.com/office/officeart/2005/8/layout/balance1"/>
    <dgm:cxn modelId="{02DAEFAC-753A-4640-A270-8F43F537AFAE}" type="presParOf" srcId="{42838FBD-13AA-4974-BB58-C3F1038929FF}" destId="{A0409F7C-09DE-47CB-8963-D8657603F883}" srcOrd="1" destOrd="0" presId="urn:microsoft.com/office/officeart/2005/8/layout/balance1"/>
    <dgm:cxn modelId="{DB7A67AA-D2EB-450F-BC6D-44549717DD4C}" type="presParOf" srcId="{42838FBD-13AA-4974-BB58-C3F1038929FF}" destId="{D1CE8503-D7B0-4495-9462-AA62BB19B704}" srcOrd="2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C6B28-5381-4D19-99B5-3DBE67CD0A6F}">
      <dsp:nvSpPr>
        <dsp:cNvPr id="0" name=""/>
        <dsp:cNvSpPr/>
      </dsp:nvSpPr>
      <dsp:spPr>
        <a:xfrm>
          <a:off x="0" y="484509"/>
          <a:ext cx="8012546" cy="806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45EA30-3CE4-4CD1-A5EB-E6D65DB2BDE5}">
      <dsp:nvSpPr>
        <dsp:cNvPr id="0" name=""/>
        <dsp:cNvSpPr/>
      </dsp:nvSpPr>
      <dsp:spPr>
        <a:xfrm>
          <a:off x="400236" y="12188"/>
          <a:ext cx="7079719" cy="9446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1999" tIns="0" rIns="211999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latin typeface="Tw Cen MT" panose="020B0602020104020603"/>
              <a:ea typeface="+mn-ea"/>
              <a:cs typeface="+mn-cs"/>
            </a:rPr>
            <a:t>Md Sharif Hossain - 1712336642</a:t>
          </a:r>
          <a:endParaRPr lang="en-US" sz="3600" kern="1200" dirty="0">
            <a:latin typeface="Tw Cen MT" panose="020B0602020104020603"/>
            <a:ea typeface="+mn-ea"/>
            <a:cs typeface="+mn-cs"/>
          </a:endParaRPr>
        </a:p>
      </dsp:txBody>
      <dsp:txXfrm>
        <a:off x="446350" y="58302"/>
        <a:ext cx="6987491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03A53-23FF-494E-ACC3-38513922A651}">
      <dsp:nvSpPr>
        <dsp:cNvPr id="0" name=""/>
        <dsp:cNvSpPr/>
      </dsp:nvSpPr>
      <dsp:spPr>
        <a:xfrm>
          <a:off x="1793895" y="2708909"/>
          <a:ext cx="2059893" cy="1144385"/>
        </a:xfrm>
        <a:prstGeom prst="roundRect">
          <a:avLst>
            <a:gd name="adj" fmla="val 1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00B050"/>
              </a:solidFill>
              <a:latin typeface="Calibri" panose="020F0502020204030204"/>
              <a:ea typeface="+mn-ea"/>
              <a:cs typeface="+mn-cs"/>
            </a:rPr>
            <a:t>Right</a:t>
          </a:r>
          <a:endParaRPr lang="en-US" sz="4600" b="1" kern="1200" dirty="0">
            <a:solidFill>
              <a:srgbClr val="00B050"/>
            </a:solidFill>
            <a:latin typeface="Calibri" panose="020F0502020204030204"/>
            <a:ea typeface="+mn-ea"/>
            <a:cs typeface="+mn-cs"/>
          </a:endParaRPr>
        </a:p>
      </dsp:txBody>
      <dsp:txXfrm>
        <a:off x="1827413" y="2742427"/>
        <a:ext cx="1992857" cy="1077349"/>
      </dsp:txXfrm>
    </dsp:sp>
    <dsp:sp modelId="{E2860351-BF9A-4567-9E57-7CA3DE82DCFB}">
      <dsp:nvSpPr>
        <dsp:cNvPr id="0" name=""/>
        <dsp:cNvSpPr/>
      </dsp:nvSpPr>
      <dsp:spPr>
        <a:xfrm>
          <a:off x="5794300" y="3514258"/>
          <a:ext cx="2059893" cy="1144385"/>
        </a:xfrm>
        <a:prstGeom prst="roundRect">
          <a:avLst>
            <a:gd name="adj" fmla="val 10000"/>
          </a:avLst>
        </a:prstGeom>
        <a:solidFill>
          <a:srgbClr val="A5A5A5">
            <a:tint val="40000"/>
            <a:alpha val="90000"/>
            <a:hueOff val="676380"/>
            <a:satOff val="33333"/>
            <a:lumOff val="593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676380"/>
              <a:satOff val="33333"/>
              <a:lumOff val="593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FF0000"/>
              </a:solidFill>
              <a:latin typeface="Calibri" panose="020F0502020204030204"/>
              <a:ea typeface="+mn-ea"/>
              <a:cs typeface="+mn-cs"/>
            </a:rPr>
            <a:t>Wrong</a:t>
          </a:r>
          <a:endParaRPr lang="en-US" sz="4600" b="1" kern="1200" dirty="0">
            <a:solidFill>
              <a:srgbClr val="FF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5827818" y="3547776"/>
        <a:ext cx="1992857" cy="1077349"/>
      </dsp:txXfrm>
    </dsp:sp>
    <dsp:sp modelId="{A0409F7C-09DE-47CB-8963-D8657603F883}">
      <dsp:nvSpPr>
        <dsp:cNvPr id="0" name=""/>
        <dsp:cNvSpPr/>
      </dsp:nvSpPr>
      <dsp:spPr>
        <a:xfrm>
          <a:off x="4559629" y="4863637"/>
          <a:ext cx="858289" cy="858289"/>
        </a:xfrm>
        <a:prstGeom prst="triangle">
          <a:avLst/>
        </a:prstGeom>
        <a:solidFill>
          <a:srgbClr val="A5A5A5">
            <a:tint val="40000"/>
            <a:alpha val="90000"/>
            <a:hueOff val="1352761"/>
            <a:satOff val="66667"/>
            <a:lumOff val="1186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1352761"/>
              <a:satOff val="66667"/>
              <a:lumOff val="118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E8503-D7B0-4495-9462-AA62BB19B704}">
      <dsp:nvSpPr>
        <dsp:cNvPr id="0" name=""/>
        <dsp:cNvSpPr/>
      </dsp:nvSpPr>
      <dsp:spPr>
        <a:xfrm rot="713134">
          <a:off x="2413907" y="4504300"/>
          <a:ext cx="5149734" cy="347893"/>
        </a:xfrm>
        <a:prstGeom prst="rect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1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8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56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06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87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39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7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93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2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3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54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10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593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43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71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8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1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9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0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EDC1D5-4638-42E5-A950-BE533831C799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337CDE-1015-4A4D-BC80-56B8A72D7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8367" y="4616026"/>
            <a:ext cx="2771913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PHI 104</a:t>
            </a:r>
            <a:endParaRPr lang="en-US" sz="6000" b="0" cap="none" spc="0" dirty="0" smtClean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Section- </a:t>
            </a:r>
            <a:r>
              <a:rPr lang="en-US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3200" dirty="0" smtClean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0" y="421072"/>
            <a:ext cx="1756449" cy="2076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04940" y="2345122"/>
            <a:ext cx="8138766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South University</a:t>
            </a:r>
          </a:p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History and Philosophy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Fall, 2019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622" y="473516"/>
            <a:ext cx="71922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What is </a:t>
            </a:r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Cyber Ethics?</a:t>
            </a:r>
            <a:r>
              <a:rPr lang="en-US" sz="6000" b="1" dirty="0" smtClean="0">
                <a:ln/>
                <a:solidFill>
                  <a:srgbClr val="00B0F0"/>
                </a:solidFill>
              </a:rPr>
              <a:t> 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217" y="2233044"/>
            <a:ext cx="11129036" cy="33304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Cyber Ethics is the philosophic study of ethics pertaining to computers, encompassing user behavior and what computers are programmed to do, and how this affects individuals and society.</a:t>
            </a:r>
          </a:p>
        </p:txBody>
      </p:sp>
    </p:spTree>
    <p:extLst>
      <p:ext uri="{BB962C8B-B14F-4D97-AF65-F5344CB8AC3E}">
        <p14:creationId xmlns:p14="http://schemas.microsoft.com/office/powerpoint/2010/main" val="396037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0641" y="473516"/>
            <a:ext cx="90461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According to Cyber Ethics…</a:t>
            </a:r>
            <a:r>
              <a:rPr lang="en-US" sz="6000" b="1" dirty="0" smtClean="0">
                <a:ln/>
                <a:solidFill>
                  <a:srgbClr val="00B0F0"/>
                </a:solidFill>
              </a:rPr>
              <a:t> 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9222" y="473516"/>
            <a:ext cx="70290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problem is that…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8524" y="1832888"/>
            <a:ext cx="9430436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500" dirty="0" smtClean="0"/>
              <a:t>Most of the people don’t think twice before clicking on the </a:t>
            </a:r>
            <a:r>
              <a:rPr lang="en-US" sz="3500" b="1" dirty="0" smtClean="0"/>
              <a:t>‘Share’ </a:t>
            </a:r>
            <a:r>
              <a:rPr lang="en-US" sz="3500" dirty="0" smtClean="0"/>
              <a:t>button of any post or link. Many often rumors and personal scandals get viral for this crackpot characteristic of people. They continue posting and sharing things as they like. 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6622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82212" y="473516"/>
            <a:ext cx="488306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position is: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8528" y="1971433"/>
            <a:ext cx="94304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B</a:t>
            </a:r>
            <a:r>
              <a:rPr lang="en-US" sz="4000" dirty="0" smtClean="0"/>
              <a:t>oth of them are </a:t>
            </a:r>
            <a:r>
              <a:rPr lang="en-US" sz="4000" b="1" dirty="0" smtClean="0">
                <a:solidFill>
                  <a:srgbClr val="FF0000"/>
                </a:solidFill>
              </a:rPr>
              <a:t>WRONG</a:t>
            </a:r>
            <a:r>
              <a:rPr lang="en-US" sz="4000" dirty="0" smtClean="0"/>
              <a:t> actions and should be avoided. People must not spread rumor and must not share any other’s personal moments.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50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480" y="473516"/>
            <a:ext cx="11498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Possible arguments against my position</a:t>
            </a:r>
            <a:endParaRPr lang="en-US" sz="54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6864" y="1832888"/>
            <a:ext cx="9993763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It’s their personal matter to share anything.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They can do anything in cyber space as they are independent to do so.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Now strong law against this action, So it can’t be wrong action. </a:t>
            </a:r>
          </a:p>
        </p:txBody>
      </p:sp>
    </p:spTree>
    <p:extLst>
      <p:ext uri="{BB962C8B-B14F-4D97-AF65-F5344CB8AC3E}">
        <p14:creationId xmlns:p14="http://schemas.microsoft.com/office/powerpoint/2010/main" val="5368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191" y="473516"/>
            <a:ext cx="119271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sz="48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Refutation of arguments against my argument</a:t>
            </a:r>
            <a:endParaRPr lang="en-US" sz="48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050" y="1611215"/>
            <a:ext cx="1123139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First of all, spreading rumor and sharing other’s scandal remain personal matter till there is no audience. But in social media, it gets a lot of audiences as it is an open platform. And sharing own scandal could be defined as personal matter, not other’s.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Secondly, ‘Ethics’ and ‘Law’ aren’t same things. Law goes as its own; so do ethics. Something unethical doesn’t need to be illegal always. Sometimes legal things might be unethical also. </a:t>
            </a:r>
          </a:p>
        </p:txBody>
      </p:sp>
    </p:spTree>
    <p:extLst>
      <p:ext uri="{BB962C8B-B14F-4D97-AF65-F5344CB8AC3E}">
        <p14:creationId xmlns:p14="http://schemas.microsoft.com/office/powerpoint/2010/main" val="25013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2410974"/>
              </p:ext>
            </p:extLst>
          </p:nvPr>
        </p:nvGraphicFramePr>
        <p:xfrm>
          <a:off x="1134967" y="-429491"/>
          <a:ext cx="9977549" cy="572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692810" y="501134"/>
            <a:ext cx="6529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Rational Judgement</a:t>
            </a:r>
            <a:endParaRPr lang="en-US" sz="6000" b="1" dirty="0">
              <a:ln/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7" r="-774" b="32567"/>
          <a:stretch/>
        </p:blipFill>
        <p:spPr>
          <a:xfrm>
            <a:off x="3144009" y="1801088"/>
            <a:ext cx="5626895" cy="45314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7327" y="501134"/>
            <a:ext cx="5160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Questions?</a:t>
            </a:r>
            <a:endParaRPr lang="en-US" sz="6000" b="1" dirty="0">
              <a:ln/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11819" y="2856407"/>
            <a:ext cx="800212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You, everyone!</a:t>
            </a:r>
            <a:endParaRPr lang="en-US" sz="6600" b="1" dirty="0">
              <a:ln/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765" y="232628"/>
            <a:ext cx="110278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</a:rPr>
              <a:t>“</a:t>
            </a:r>
            <a:r>
              <a:rPr lang="en-US" sz="6000" b="1" cap="none" spc="0" dirty="0" smtClean="0">
                <a:ln/>
                <a:effectLst/>
              </a:rPr>
              <a:t>We should Know Where to Stop”</a:t>
            </a:r>
            <a:endParaRPr lang="en-US" sz="6000" b="1" cap="none" spc="0" dirty="0">
              <a:ln/>
              <a:effectLst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692413"/>
              </p:ext>
            </p:extLst>
          </p:nvPr>
        </p:nvGraphicFramePr>
        <p:xfrm>
          <a:off x="3902363" y="4765193"/>
          <a:ext cx="8012546" cy="130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3874537" y="4103408"/>
            <a:ext cx="22756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by:</a:t>
            </a:r>
            <a:endParaRPr lang="en-US" sz="28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9896" y="2261552"/>
            <a:ext cx="1030763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Cyber space and Bangladesh Perspective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56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9320" y="473516"/>
            <a:ext cx="964879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Cyber space and Social Media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>
          <a:xfrm>
            <a:off x="2477363" y="1759527"/>
            <a:ext cx="7292711" cy="45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0167" y="473516"/>
            <a:ext cx="1074710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Social Media users in Bangladesh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80" y="1771073"/>
            <a:ext cx="7297881" cy="48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59779" y="473516"/>
            <a:ext cx="61278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Matters to think….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3525" y="2011372"/>
            <a:ext cx="9620391" cy="33239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they conscious?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all of them respectful to others?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all of them abide by the Laws and Ethics?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all of them know what to do and what not to?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78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47687" y="473516"/>
            <a:ext cx="595207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The answer is: </a:t>
            </a:r>
            <a:r>
              <a:rPr lang="en-US" sz="6000" b="1" dirty="0" smtClean="0">
                <a:ln/>
                <a:solidFill>
                  <a:srgbClr val="FF0000"/>
                </a:solidFill>
              </a:rPr>
              <a:t>NO</a:t>
            </a:r>
            <a:endParaRPr lang="en-US" sz="60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7" y="1912203"/>
            <a:ext cx="7135221" cy="22577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03" y="2812829"/>
            <a:ext cx="7468642" cy="39153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1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9514" y="473516"/>
            <a:ext cx="736842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Is this a </a:t>
            </a:r>
            <a:r>
              <a:rPr lang="en-US" sz="6000" b="1" dirty="0" smtClean="0">
                <a:ln/>
                <a:solidFill>
                  <a:srgbClr val="00B050"/>
                </a:solidFill>
              </a:rPr>
              <a:t>‘Right’ </a:t>
            </a:r>
            <a:r>
              <a:rPr lang="en-US" sz="6000" b="1" dirty="0" smtClean="0">
                <a:ln/>
                <a:solidFill>
                  <a:srgbClr val="00B0F0"/>
                </a:solidFill>
              </a:rPr>
              <a:t>action?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2364" y="2745663"/>
            <a:ext cx="1012127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Lets find the answer at the point of view of </a:t>
            </a:r>
            <a:r>
              <a:rPr lang="en-US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Utilitarianism</a:t>
            </a:r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Cyber Ethics</a:t>
            </a:r>
            <a:endParaRPr lang="en-US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48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291" y="473516"/>
            <a:ext cx="76608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What is </a:t>
            </a:r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Utilitarianism?</a:t>
            </a:r>
            <a:r>
              <a:rPr lang="en-US" sz="6000" b="1" dirty="0" smtClean="0">
                <a:ln/>
                <a:solidFill>
                  <a:srgbClr val="00B0F0"/>
                </a:solidFill>
              </a:rPr>
              <a:t> 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164" y="1914390"/>
            <a:ext cx="11129036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</a:t>
            </a:r>
            <a:r>
              <a:rPr lang="en-US" sz="3600" dirty="0" smtClean="0"/>
              <a:t>tilitarianism is generally held to be the view that the morally right action is the action that produces the most good.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According to </a:t>
            </a:r>
            <a:r>
              <a:rPr lang="en-US" sz="3600" b="1" dirty="0" smtClean="0"/>
              <a:t>Bentham</a:t>
            </a:r>
            <a:r>
              <a:rPr lang="en-US" sz="3600" dirty="0" smtClean="0"/>
              <a:t>, the GOOD= happiness= pleasure (or no pain)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It is right action </a:t>
            </a:r>
            <a:r>
              <a:rPr lang="en-US" sz="3600" dirty="0"/>
              <a:t>i</a:t>
            </a:r>
            <a:r>
              <a:rPr lang="en-US" sz="3600" dirty="0" smtClean="0"/>
              <a:t>f it brings about the greatest happiness for the greatest number.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52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291" y="473516"/>
            <a:ext cx="76608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rgbClr val="00B0F0"/>
                </a:solidFill>
              </a:rPr>
              <a:t>What is </a:t>
            </a:r>
            <a:r>
              <a:rPr lang="en-US" sz="60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Utilitarianism?</a:t>
            </a:r>
            <a:r>
              <a:rPr lang="en-US" sz="6000" b="1" dirty="0" smtClean="0">
                <a:ln/>
                <a:solidFill>
                  <a:srgbClr val="00B0F0"/>
                </a:solidFill>
              </a:rPr>
              <a:t> </a:t>
            </a:r>
            <a:endParaRPr lang="en-US" sz="60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164" y="1914390"/>
            <a:ext cx="11129036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Again, </a:t>
            </a:r>
            <a:r>
              <a:rPr lang="en-US" sz="3600" b="1" dirty="0" smtClean="0"/>
              <a:t>Mill </a:t>
            </a:r>
            <a:r>
              <a:rPr lang="en-US" sz="3600" dirty="0" smtClean="0"/>
              <a:t>was convinced that some types of pleasure are more valuable than others in virtue of their inherent qualities.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He declares that the more valuable pleasures are those which employ “higher faculties”.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 competent judge who has the experience of both pleasures.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645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463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Garamond</vt:lpstr>
      <vt:lpstr>Times New Roman</vt:lpstr>
      <vt:lpstr>Tw Cen MT</vt:lpstr>
      <vt:lpstr>Wingdings</vt:lpstr>
      <vt:lpstr>Retrospect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Sharif Hossain</dc:creator>
  <cp:lastModifiedBy>Sharif Hossain</cp:lastModifiedBy>
  <cp:revision>16</cp:revision>
  <dcterms:created xsi:type="dcterms:W3CDTF">2019-12-10T15:17:10Z</dcterms:created>
  <dcterms:modified xsi:type="dcterms:W3CDTF">2019-12-10T17:52:17Z</dcterms:modified>
</cp:coreProperties>
</file>